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302" r:id="rId2"/>
    <p:sldId id="263" r:id="rId3"/>
    <p:sldId id="282" r:id="rId4"/>
    <p:sldId id="264" r:id="rId5"/>
    <p:sldId id="285" r:id="rId6"/>
    <p:sldId id="256" r:id="rId7"/>
    <p:sldId id="336" r:id="rId8"/>
    <p:sldId id="258" r:id="rId9"/>
    <p:sldId id="260" r:id="rId10"/>
    <p:sldId id="335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54044" autoAdjust="0"/>
  </p:normalViewPr>
  <p:slideViewPr>
    <p:cSldViewPr>
      <p:cViewPr varScale="1">
        <p:scale>
          <a:sx n="60" d="100"/>
          <a:sy n="60" d="100"/>
        </p:scale>
        <p:origin x="312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C5C1D88-327D-4ADD-8C73-FE9F14C7D021}" type="datetimeFigureOut">
              <a:rPr lang="en-US" smtClean="0"/>
              <a:t>10/6/20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CBA1A53-A828-4882-B0F4-D3E17C240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573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9C530-61D8-416E-ABAF-0E77C171717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71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A1A53-A828-4882-B0F4-D3E17C24047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832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A1A53-A828-4882-B0F4-D3E17C24047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087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A1A53-A828-4882-B0F4-D3E17C24047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073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A1A53-A828-4882-B0F4-D3E17C2404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00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A1A53-A828-4882-B0F4-D3E17C2404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13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A1A53-A828-4882-B0F4-D3E17C2404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00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A1A53-A828-4882-B0F4-D3E17C2404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07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A1A53-A828-4882-B0F4-D3E17C2404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58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 Forum for Week 6 Questions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DF65F-A54A-4989-8303-6B48785F69B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245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FF4C210-475C-4EA5-A059-B9E3469A1DD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37D13BF-503C-4E14-B806-9302C190539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ZHnZdx25BQ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0523-DE9F-B54E-9FDF-1B889A8B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42" y="832430"/>
            <a:ext cx="9144000" cy="636524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Race &amp; the Criminal Justice System</a:t>
            </a:r>
            <a:br>
              <a:rPr lang="en-US" dirty="0"/>
            </a:br>
            <a:r>
              <a:rPr lang="en-US" dirty="0"/>
              <a:t>					</a:t>
            </a:r>
            <a:br>
              <a:rPr lang="en-US" dirty="0"/>
            </a:br>
            <a:r>
              <a:rPr lang="en-US" dirty="0"/>
              <a:t>			</a:t>
            </a:r>
            <a:r>
              <a:rPr lang="en-US" sz="2700" dirty="0"/>
              <a:t> 	               </a:t>
            </a:r>
            <a:br>
              <a:rPr lang="en-US" sz="2700" dirty="0"/>
            </a:br>
            <a:endParaRPr lang="en-US" sz="2700" u="sn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1DFE8A-4B03-1348-AAB5-7E6938D9A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25400" y="1556854"/>
            <a:ext cx="3429000" cy="1841500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9B9813BB-86F0-6E49-9B14-E6031E3C00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17526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6C5A3-A91D-6D42-9E5E-7AC04480A524}"/>
              </a:ext>
            </a:extLst>
          </p:cNvPr>
          <p:cNvSpPr txBox="1"/>
          <p:nvPr/>
        </p:nvSpPr>
        <p:spPr>
          <a:xfrm>
            <a:off x="408771" y="3429000"/>
            <a:ext cx="838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Review course schedule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Review Essay 2 guidelines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6B3B7C-50AD-2E4C-B327-9DD2AD0EB7ED}"/>
              </a:ext>
            </a:extLst>
          </p:cNvPr>
          <p:cNvSpPr txBox="1"/>
          <p:nvPr/>
        </p:nvSpPr>
        <p:spPr>
          <a:xfrm>
            <a:off x="55542" y="778037"/>
            <a:ext cx="9088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Fall 2020   		Professor Gaston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657EE-7FD4-AC41-9ED6-2ED89A42882D}"/>
              </a:ext>
            </a:extLst>
          </p:cNvPr>
          <p:cNvSpPr txBox="1"/>
          <p:nvPr/>
        </p:nvSpPr>
        <p:spPr>
          <a:xfrm>
            <a:off x="5356019" y="1988892"/>
            <a:ext cx="31037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Agenda </a:t>
            </a:r>
            <a:br>
              <a:rPr lang="en-US" sz="3200" dirty="0"/>
            </a:br>
            <a:r>
              <a:rPr lang="en-US" sz="3200" dirty="0"/>
              <a:t> </a:t>
            </a:r>
            <a:r>
              <a:rPr lang="en-US" sz="3200" u="sng" dirty="0"/>
              <a:t>October 6, 2020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1594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2133600"/>
          </a:xfrm>
        </p:spPr>
        <p:txBody>
          <a:bodyPr anchor="t">
            <a:noAutofit/>
          </a:bodyPr>
          <a:lstStyle/>
          <a:p>
            <a:pPr algn="ctr"/>
            <a:r>
              <a:rPr lang="en-US" sz="6200" dirty="0"/>
              <a:t>Subcultural &amp; Labeling</a:t>
            </a:r>
            <a:br>
              <a:rPr lang="en-US" sz="6200" dirty="0"/>
            </a:br>
            <a:r>
              <a:rPr lang="en-US" sz="6200" dirty="0"/>
              <a:t>Perspectives on Race/Ethnicity &amp; Crime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10000"/>
            <a:ext cx="9144000" cy="21336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Tuesday October 6, 2020</a:t>
            </a:r>
          </a:p>
        </p:txBody>
      </p:sp>
    </p:spTree>
    <p:extLst>
      <p:ext uri="{BB962C8B-B14F-4D97-AF65-F5344CB8AC3E}">
        <p14:creationId xmlns:p14="http://schemas.microsoft.com/office/powerpoint/2010/main" val="2953307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E5AB-75DA-CD48-A1B9-73B4CC668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90600"/>
          </a:xfrm>
        </p:spPr>
        <p:txBody>
          <a:bodyPr/>
          <a:lstStyle/>
          <a:p>
            <a:pPr algn="ctr"/>
            <a:r>
              <a:rPr lang="en-US" dirty="0"/>
              <a:t>Subcultural Theories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C944E-DDCC-AD46-AFD5-F2EF720E692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752600"/>
            <a:ext cx="8153400" cy="4495800"/>
          </a:xfrm>
        </p:spPr>
        <p:txBody>
          <a:bodyPr/>
          <a:lstStyle/>
          <a:p>
            <a:r>
              <a:rPr lang="en-US" dirty="0"/>
              <a:t>Subgroups develop their own subculture</a:t>
            </a:r>
          </a:p>
          <a:p>
            <a:pPr lvl="1"/>
            <a:r>
              <a:rPr lang="en-US" dirty="0"/>
              <a:t>Lower class</a:t>
            </a:r>
          </a:p>
          <a:p>
            <a:pPr lvl="1"/>
            <a:endParaRPr lang="en-US" dirty="0"/>
          </a:p>
          <a:p>
            <a:r>
              <a:rPr lang="en-US" dirty="0"/>
              <a:t>Characteristics? </a:t>
            </a:r>
          </a:p>
          <a:p>
            <a:endParaRPr lang="en-US" dirty="0"/>
          </a:p>
          <a:p>
            <a:r>
              <a:rPr lang="en-US" dirty="0"/>
              <a:t>Race/ethnicity and crime</a:t>
            </a:r>
          </a:p>
        </p:txBody>
      </p:sp>
    </p:spTree>
    <p:extLst>
      <p:ext uri="{BB962C8B-B14F-4D97-AF65-F5344CB8AC3E}">
        <p14:creationId xmlns:p14="http://schemas.microsoft.com/office/powerpoint/2010/main" val="1905748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Elijah Anderson’s Code of the Street (1999)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Ethnography of inner-city Philadelphia</a:t>
            </a:r>
          </a:p>
          <a:p>
            <a:endParaRPr lang="en-US" dirty="0"/>
          </a:p>
          <a:p>
            <a:r>
              <a:rPr lang="en-US" dirty="0"/>
              <a:t>Structural-cultural processes</a:t>
            </a:r>
          </a:p>
          <a:p>
            <a:endParaRPr lang="en-US" dirty="0"/>
          </a:p>
          <a:p>
            <a:r>
              <a:rPr lang="en-US" dirty="0"/>
              <a:t>Street code: informal rules governing interpersonal interactions</a:t>
            </a:r>
          </a:p>
          <a:p>
            <a:pPr lvl="1"/>
            <a:endParaRPr lang="en-US" dirty="0"/>
          </a:p>
          <a:p>
            <a:r>
              <a:rPr lang="en-US" dirty="0"/>
              <a:t>Decent families vs. street families</a:t>
            </a:r>
          </a:p>
        </p:txBody>
      </p:sp>
    </p:spTree>
    <p:extLst>
      <p:ext uri="{BB962C8B-B14F-4D97-AF65-F5344CB8AC3E}">
        <p14:creationId xmlns:p14="http://schemas.microsoft.com/office/powerpoint/2010/main" val="3680631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E340F-7371-9A4C-A405-9B3C8F080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457200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Video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FDC6C-2FE9-C94F-8AE9-EADE252E879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Watch: </a:t>
            </a:r>
            <a:r>
              <a:rPr lang="en-US" sz="3200" dirty="0">
                <a:hlinkClick r:id="rId3"/>
              </a:rPr>
              <a:t>https://www.youtube.com/watch?v=BZHnZdx25BQ</a:t>
            </a:r>
            <a:r>
              <a:rPr lang="en-US" sz="3200" dirty="0"/>
              <a:t> 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pPr marL="514350" indent="-514350">
              <a:buAutoNum type="arabicPeriod"/>
            </a:pPr>
            <a:r>
              <a:rPr lang="en-US" sz="3200" dirty="0"/>
              <a:t>Note the street code examples represented in the video</a:t>
            </a:r>
          </a:p>
          <a:p>
            <a:pPr marL="514350" indent="-514350">
              <a:buAutoNum type="arabicPeriod"/>
            </a:pPr>
            <a:endParaRPr lang="en-US" sz="3200" dirty="0"/>
          </a:p>
          <a:p>
            <a:pPr marL="514350" indent="-514350">
              <a:buFont typeface="Wingdings"/>
              <a:buAutoNum type="arabicPeriod"/>
            </a:pPr>
            <a:r>
              <a:rPr lang="en-US" sz="3200" dirty="0"/>
              <a:t>Consider how the street code can lead to physical violence</a:t>
            </a:r>
          </a:p>
          <a:p>
            <a:pPr marL="514350" indent="-514350">
              <a:buFont typeface="Wingdings"/>
              <a:buAutoNum type="arabicPeriod"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855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762000"/>
            <a:ext cx="8382000" cy="3657600"/>
          </a:xfrm>
        </p:spPr>
        <p:txBody>
          <a:bodyPr anchor="t">
            <a:noAutofit/>
          </a:bodyPr>
          <a:lstStyle/>
          <a:p>
            <a:pPr algn="ctr"/>
            <a:r>
              <a:rPr lang="en-US" sz="6000" dirty="0"/>
              <a:t>Labeling Perspectives </a:t>
            </a:r>
            <a:br>
              <a:rPr lang="en-US" sz="6000" dirty="0"/>
            </a:br>
            <a:r>
              <a:rPr lang="en-US" sz="6000" dirty="0"/>
              <a:t>on Race/Ethnicity &amp; Crime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133600"/>
          </a:xfrm>
        </p:spPr>
        <p:txBody>
          <a:bodyPr>
            <a:normAutofit/>
          </a:bodyPr>
          <a:lstStyle/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63219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1882B-0CA6-8E43-B8F7-20263EE63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Labeling Theories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D6F1E-C625-4045-AF26-BF56E39830A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Negative labels cause offending</a:t>
            </a:r>
          </a:p>
          <a:p>
            <a:endParaRPr lang="en-US" dirty="0"/>
          </a:p>
          <a:p>
            <a:r>
              <a:rPr lang="en-US" dirty="0"/>
              <a:t>Negative labels shape criminal justice response</a:t>
            </a:r>
          </a:p>
          <a:p>
            <a:endParaRPr lang="en-US" dirty="0"/>
          </a:p>
          <a:p>
            <a:r>
              <a:rPr lang="en-US" dirty="0"/>
              <a:t>Examples of labels</a:t>
            </a:r>
          </a:p>
          <a:p>
            <a:endParaRPr lang="en-US" dirty="0"/>
          </a:p>
          <a:p>
            <a:r>
              <a:rPr lang="en-US" dirty="0"/>
              <a:t>Race/ethnicity and labeling</a:t>
            </a:r>
          </a:p>
        </p:txBody>
      </p:sp>
    </p:spTree>
    <p:extLst>
      <p:ext uri="{BB962C8B-B14F-4D97-AF65-F5344CB8AC3E}">
        <p14:creationId xmlns:p14="http://schemas.microsoft.com/office/powerpoint/2010/main" val="374231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Early Labeling 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Frank Tannenbaum (1938)</a:t>
            </a:r>
          </a:p>
          <a:p>
            <a:endParaRPr lang="en-US" dirty="0"/>
          </a:p>
          <a:p>
            <a:r>
              <a:rPr lang="en-US" dirty="0"/>
              <a:t>Edwin </a:t>
            </a:r>
            <a:r>
              <a:rPr lang="en-US" dirty="0" err="1"/>
              <a:t>Lemert</a:t>
            </a:r>
            <a:r>
              <a:rPr lang="en-US" dirty="0"/>
              <a:t> (1951)</a:t>
            </a:r>
          </a:p>
          <a:p>
            <a:endParaRPr lang="en-US" dirty="0"/>
          </a:p>
          <a:p>
            <a:r>
              <a:rPr lang="en-US" dirty="0"/>
              <a:t>Labels </a:t>
            </a:r>
            <a:r>
              <a:rPr lang="en-US" dirty="0">
                <a:sym typeface="Wingdings" panose="05000000000000000000" pitchFamily="2" charset="2"/>
              </a:rPr>
              <a:t> (self)identity  crime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Race and crime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Criticisms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Contemporary Labeling 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981200"/>
            <a:ext cx="8153400" cy="4495800"/>
          </a:xfrm>
        </p:spPr>
        <p:txBody>
          <a:bodyPr/>
          <a:lstStyle/>
          <a:p>
            <a:r>
              <a:rPr lang="en-US" sz="3600" dirty="0"/>
              <a:t>Criminal justice response</a:t>
            </a:r>
          </a:p>
          <a:p>
            <a:pPr marL="0" indent="0">
              <a:buNone/>
            </a:pPr>
            <a:endParaRPr lang="en-US" sz="3600" dirty="0"/>
          </a:p>
          <a:p>
            <a:pPr lvl="1"/>
            <a:r>
              <a:rPr lang="en-US" sz="3000" dirty="0"/>
              <a:t>Pushes the labeled into subsequent crime or criminal justice involvement</a:t>
            </a:r>
          </a:p>
          <a:p>
            <a:pPr marL="365760" lvl="1" indent="0">
              <a:buNone/>
            </a:pPr>
            <a:endParaRPr lang="en-US" sz="3000" dirty="0"/>
          </a:p>
          <a:p>
            <a:pPr lvl="1"/>
            <a:r>
              <a:rPr lang="en-US" sz="3000" dirty="0"/>
              <a:t>Racial/ethnic stereotypes </a:t>
            </a:r>
            <a:r>
              <a:rPr lang="en-US" sz="3000" dirty="0">
                <a:sym typeface="Wingdings" panose="05000000000000000000" pitchFamily="2" charset="2"/>
              </a:rPr>
              <a:t> excess social control</a:t>
            </a:r>
            <a:endParaRPr lang="en-US" sz="30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873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5DE20B-961F-CC4E-9611-0425FBD680C9}"/>
              </a:ext>
            </a:extLst>
          </p:cNvPr>
          <p:cNvSpPr txBox="1"/>
          <p:nvPr/>
        </p:nvSpPr>
        <p:spPr>
          <a:xfrm>
            <a:off x="152400" y="2667000"/>
            <a:ext cx="883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22859164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844</TotalTime>
  <Words>235</Words>
  <Application>Microsoft Macintosh PowerPoint</Application>
  <PresentationFormat>On-screen Show (4:3)</PresentationFormat>
  <Paragraphs>73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Tw Cen MT</vt:lpstr>
      <vt:lpstr>Wingdings</vt:lpstr>
      <vt:lpstr>Wingdings 2</vt:lpstr>
      <vt:lpstr>Median</vt:lpstr>
      <vt:lpstr>Race &amp; the Criminal Justice System                            </vt:lpstr>
      <vt:lpstr>Subcultural &amp; Labeling Perspectives on Race/Ethnicity &amp; Crime</vt:lpstr>
      <vt:lpstr>Subcultural Theories</vt:lpstr>
      <vt:lpstr>Elijah Anderson’s Code of the Street (1999)</vt:lpstr>
      <vt:lpstr>Video </vt:lpstr>
      <vt:lpstr>Labeling Perspectives  on Race/Ethnicity &amp; Crime</vt:lpstr>
      <vt:lpstr>Labeling Theories</vt:lpstr>
      <vt:lpstr>Early Labeling Perspectives</vt:lpstr>
      <vt:lpstr>Contemporary Labeling Perspectives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Subcultural Perspectives &amp; Labeling Perspectives on Race &amp; Crime</dc:title>
  <dc:creator>Shytierra Gaston</dc:creator>
  <cp:lastModifiedBy>Shytierra Gaston</cp:lastModifiedBy>
  <cp:revision>60</cp:revision>
  <cp:lastPrinted>2020-10-06T04:26:47Z</cp:lastPrinted>
  <dcterms:created xsi:type="dcterms:W3CDTF">2016-09-28T21:43:21Z</dcterms:created>
  <dcterms:modified xsi:type="dcterms:W3CDTF">2020-10-06T05:36:28Z</dcterms:modified>
</cp:coreProperties>
</file>